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1FAF4F-5241-4F58-921B-EBB68655AA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87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838080" y="4097160"/>
            <a:ext cx="687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C419B9-E0DD-4C36-A205-D4E47207E7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3808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7372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71E513-5D6E-4231-8286-BEE14F9053D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861480" y="18255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84880" y="18255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838080" y="40971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861480" y="40971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84880" y="40971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70B5DD-C165-4613-90E2-7E7710D32BB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59D8EC-9526-4718-8E82-100FE0DFD1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838080" y="126000"/>
            <a:ext cx="6876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95272C-4839-4D38-8346-FB1D72EB51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87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F526F5-374E-4964-A086-E99FC77F98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6D65AC-9C8F-4D32-9E43-0D0FE99C23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2F4263-C8CE-4193-8276-A35EBB0A5A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392040" y="1008000"/>
            <a:ext cx="10959480" cy="315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01F8F4-1C19-4578-A59A-A904B34FA9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3808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E766C3-0C55-47F8-935B-245D557C15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838080" y="126000"/>
            <a:ext cx="6876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0FEB91-F685-4452-BF07-79492804BC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87372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87EF8D-4591-4E3C-9610-378ECC2D1B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38080" y="4097160"/>
            <a:ext cx="687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6BF7B7-E4A5-4E54-A395-9B6D723DEC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87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838080" y="4097160"/>
            <a:ext cx="687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34F47B-8308-4ACC-A6AC-6C7838460C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3808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87372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E70511-0CD7-48C1-9D4F-74DC9BD2AB5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861480" y="18255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84880" y="18255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838080" y="40971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861480" y="40971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84880" y="40971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C8A12F-64C4-42A1-94C0-1A42C1EAD9E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AE95BB8-6E87-4D4F-A65B-850786FA4E1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838080" y="126000"/>
            <a:ext cx="68760" cy="774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351037-256D-4878-931C-F385B8F559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87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13D16D-B2AC-4AFD-86BD-EEFC2E61E1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07988A-406D-4066-863D-A9254D4244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341B73-5C73-4191-8032-6FAD1D2025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87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858D9C-7800-462B-8159-D2B0CD8F45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392040" y="1008000"/>
            <a:ext cx="10959480" cy="315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73F7B1-C270-4AA7-8836-BF5241D6EC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83808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4C22BD2-D79E-488B-87D7-FE7DF355DC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7372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98AA53-75F3-47F3-AF9F-02F87A7917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38080" y="4097160"/>
            <a:ext cx="687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0A45A7A-785D-4F12-A647-4557D1CDAF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87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838080" y="4097160"/>
            <a:ext cx="687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704E2E-751D-40BA-BBB0-7921EF0F22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83808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87372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1991C8-6749-493C-B604-EC8E593FA03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861480" y="18255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884880" y="18255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838080" y="40971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861480" y="40971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884880" y="4097160"/>
            <a:ext cx="219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D36C019-0603-4D48-976F-25FC4A42A65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E66023-6216-461F-BE00-E8940CD448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4AE912-A698-4A18-87CC-9EF7C4C0CF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392040" y="1008000"/>
            <a:ext cx="10959480" cy="315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10A0B4-156E-476D-8CDB-9468B982E4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83808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78E8CA-91D6-4704-AAE4-13A6705875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873720" y="40971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E0A3F1-D88D-4B47-98D3-6287D9D7C9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873720" y="1825560"/>
            <a:ext cx="3348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4097160"/>
            <a:ext cx="68760" cy="207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7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5FE58B-E2A5-4E2F-9060-AC23A35FD7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A picture containing sign, stop, reading, outdoor&#10;&#10;Description automatically generated"/>
          <p:cNvPicPr/>
          <p:nvPr/>
        </p:nvPicPr>
        <p:blipFill>
          <a:blip r:embed="rId2"/>
          <a:srcRect l="0" t="59906" r="0" b="1688"/>
          <a:stretch/>
        </p:blipFill>
        <p:spPr>
          <a:xfrm>
            <a:off x="0" y="6175440"/>
            <a:ext cx="12202560" cy="6800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7" descr="A close up of a logo&#10;&#10;Description automatically generated"/>
          <p:cNvPicPr/>
          <p:nvPr/>
        </p:nvPicPr>
        <p:blipFill>
          <a:blip r:embed="rId3"/>
          <a:srcRect l="5306" t="16082" r="50769" b="17485"/>
          <a:stretch/>
        </p:blipFill>
        <p:spPr>
          <a:xfrm>
            <a:off x="0" y="0"/>
            <a:ext cx="2645640" cy="8928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8" descr="A close up of a logo&#10;&#10;Description automatically generated"/>
          <p:cNvPicPr/>
          <p:nvPr/>
        </p:nvPicPr>
        <p:blipFill>
          <a:blip r:embed="rId4"/>
          <a:srcRect l="83969" t="24198" r="6068" b="24071"/>
          <a:stretch/>
        </p:blipFill>
        <p:spPr>
          <a:xfrm>
            <a:off x="10982160" y="0"/>
            <a:ext cx="1175040" cy="1364040"/>
          </a:xfrm>
          <a:prstGeom prst="rect">
            <a:avLst/>
          </a:prstGeom>
          <a:ln w="0">
            <a:noFill/>
          </a:ln>
        </p:spPr>
      </p:pic>
      <p:pic>
        <p:nvPicPr>
          <p:cNvPr id="3" name="Picture 9" descr="A picture containing sign, stop, reading, outdoor&#10;&#10;Description automatically generated"/>
          <p:cNvPicPr/>
          <p:nvPr/>
        </p:nvPicPr>
        <p:blipFill>
          <a:blip r:embed="rId5"/>
          <a:srcRect l="0" t="59906" r="0" b="1688"/>
          <a:stretch/>
        </p:blipFill>
        <p:spPr>
          <a:xfrm>
            <a:off x="0" y="6175440"/>
            <a:ext cx="12202560" cy="680040"/>
          </a:xfrm>
          <a:prstGeom prst="rect">
            <a:avLst/>
          </a:prstGeom>
          <a:ln w="0">
            <a:noFill/>
          </a:ln>
        </p:spPr>
      </p:pic>
      <p:pic>
        <p:nvPicPr>
          <p:cNvPr id="4" name="Picture 11" descr="A close up of a logo&#10;&#10;Description automatically generated"/>
          <p:cNvPicPr/>
          <p:nvPr/>
        </p:nvPicPr>
        <p:blipFill>
          <a:blip r:embed="rId6"/>
          <a:srcRect l="83969" t="24198" r="6068" b="24071"/>
          <a:stretch/>
        </p:blipFill>
        <p:spPr>
          <a:xfrm>
            <a:off x="10982160" y="0"/>
            <a:ext cx="1175040" cy="13640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x-none" sz="12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9C5553-DBD1-45CF-9FB1-6C8967F95685}" type="slidenum">
              <a:rPr b="0" lang="x-none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3"/>
          </p:nvPr>
        </p:nvSpPr>
        <p:spPr>
          <a:xfrm>
            <a:off x="213840" y="6356520"/>
            <a:ext cx="33652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</a:t>
            </a:r>
            <a:r>
              <a:rPr b="0" lang="en-US" sz="4400" spc="-1" strike="noStrike">
                <a:latin typeface="Arial"/>
              </a:rPr>
              <a:t>ic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 descr="A picture containing sign, stop, reading, outdoor&#10;&#10;Description automatically generated"/>
          <p:cNvPicPr/>
          <p:nvPr/>
        </p:nvPicPr>
        <p:blipFill>
          <a:blip r:embed="rId2"/>
          <a:srcRect l="0" t="59906" r="0" b="1688"/>
          <a:stretch/>
        </p:blipFill>
        <p:spPr>
          <a:xfrm>
            <a:off x="0" y="6175440"/>
            <a:ext cx="12202560" cy="68004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7" descr="A close up of a logo&#10;&#10;Description automatically generated"/>
          <p:cNvPicPr/>
          <p:nvPr/>
        </p:nvPicPr>
        <p:blipFill>
          <a:blip r:embed="rId3"/>
          <a:srcRect l="5306" t="16082" r="50769" b="17485"/>
          <a:stretch/>
        </p:blipFill>
        <p:spPr>
          <a:xfrm>
            <a:off x="0" y="0"/>
            <a:ext cx="2645640" cy="89280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8" descr="A close up of a logo&#10;&#10;Description automatically generated"/>
          <p:cNvPicPr/>
          <p:nvPr/>
        </p:nvPicPr>
        <p:blipFill>
          <a:blip r:embed="rId4"/>
          <a:srcRect l="83969" t="24198" r="6068" b="24071"/>
          <a:stretch/>
        </p:blipFill>
        <p:spPr>
          <a:xfrm>
            <a:off x="10982160" y="0"/>
            <a:ext cx="1175040" cy="1364040"/>
          </a:xfrm>
          <a:prstGeom prst="rect">
            <a:avLst/>
          </a:prstGeom>
          <a:ln w="0">
            <a:noFill/>
          </a:ln>
        </p:spPr>
      </p:pic>
      <p:pic>
        <p:nvPicPr>
          <p:cNvPr id="49" name="Picture 6" descr="A picture containing sign, stop, reading, outdoor&#10;&#10;Description automatically generated"/>
          <p:cNvPicPr/>
          <p:nvPr/>
        </p:nvPicPr>
        <p:blipFill>
          <a:blip r:embed="rId5"/>
          <a:srcRect l="0" t="59906" r="0" b="1688"/>
          <a:stretch/>
        </p:blipFill>
        <p:spPr>
          <a:xfrm>
            <a:off x="0" y="6175440"/>
            <a:ext cx="12202560" cy="68004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x-none" sz="12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0ECD5E-6009-4159-B500-871C2AD5303B}" type="slidenum">
              <a:rPr b="0" lang="x-none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6"/>
          </p:nvPr>
        </p:nvSpPr>
        <p:spPr>
          <a:xfrm>
            <a:off x="213840" y="6356520"/>
            <a:ext cx="33652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</a:t>
            </a:r>
            <a:r>
              <a:rPr b="0" lang="en-US" sz="4400" spc="-1" strike="noStrike">
                <a:latin typeface="Arial"/>
              </a:rPr>
              <a:t>ic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6" descr="A picture containing sign, stop, reading, outdoor&#10;&#10;Description automatically generated"/>
          <p:cNvPicPr/>
          <p:nvPr/>
        </p:nvPicPr>
        <p:blipFill>
          <a:blip r:embed="rId2"/>
          <a:srcRect l="0" t="59906" r="0" b="1688"/>
          <a:stretch/>
        </p:blipFill>
        <p:spPr>
          <a:xfrm>
            <a:off x="0" y="6175440"/>
            <a:ext cx="12202560" cy="68004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7" descr="A close up of a logo&#10;&#10;Description automatically generated"/>
          <p:cNvPicPr/>
          <p:nvPr/>
        </p:nvPicPr>
        <p:blipFill>
          <a:blip r:embed="rId3"/>
          <a:srcRect l="5306" t="16082" r="50769" b="17485"/>
          <a:stretch/>
        </p:blipFill>
        <p:spPr>
          <a:xfrm>
            <a:off x="0" y="0"/>
            <a:ext cx="2645640" cy="892800"/>
          </a:xfrm>
          <a:prstGeom prst="rect">
            <a:avLst/>
          </a:prstGeom>
          <a:ln w="0">
            <a:noFill/>
          </a:ln>
        </p:spPr>
      </p:pic>
      <p:pic>
        <p:nvPicPr>
          <p:cNvPr id="93" name="Picture 8" descr="A close up of a logo&#10;&#10;Description automatically generated"/>
          <p:cNvPicPr/>
          <p:nvPr/>
        </p:nvPicPr>
        <p:blipFill>
          <a:blip r:embed="rId4"/>
          <a:srcRect l="83969" t="24198" r="6068" b="24071"/>
          <a:stretch/>
        </p:blipFill>
        <p:spPr>
          <a:xfrm>
            <a:off x="10982160" y="0"/>
            <a:ext cx="1175040" cy="136404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7" descr="A picture containing sign, stop, reading, outdoor&#10;&#10;Description automatically generated"/>
          <p:cNvPicPr/>
          <p:nvPr/>
        </p:nvPicPr>
        <p:blipFill>
          <a:blip r:embed="rId5"/>
          <a:srcRect l="0" t="59906" r="0" b="1688"/>
          <a:stretch/>
        </p:blipFill>
        <p:spPr>
          <a:xfrm>
            <a:off x="0" y="6175440"/>
            <a:ext cx="12202560" cy="68004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</a:t>
            </a:r>
            <a:r>
              <a:rPr b="0" lang="en-US" sz="1800" spc="-1" strike="noStrike">
                <a:latin typeface="Arial"/>
              </a:rPr>
              <a:t>to edit </a:t>
            </a:r>
            <a:r>
              <a:rPr b="0" lang="en-US" sz="1800" spc="-1" strike="noStrike">
                <a:latin typeface="Arial"/>
              </a:rPr>
              <a:t>the </a:t>
            </a:r>
            <a:r>
              <a:rPr b="0" lang="en-US" sz="1800" spc="-1" strike="noStrike">
                <a:latin typeface="Arial"/>
              </a:rPr>
              <a:t>title </a:t>
            </a:r>
            <a:r>
              <a:rPr b="0" lang="en-US" sz="1800" spc="-1" strike="noStrike">
                <a:latin typeface="Arial"/>
              </a:rPr>
              <a:t>text </a:t>
            </a:r>
            <a:r>
              <a:rPr b="0" lang="en-US" sz="1800" spc="-1" strike="noStrike">
                <a:latin typeface="Arial"/>
              </a:rPr>
              <a:t>forma</a:t>
            </a:r>
            <a:r>
              <a:rPr b="0" lang="en-US" sz="1800" spc="-1" strike="noStrike">
                <a:latin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687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911160" y="1825560"/>
            <a:ext cx="68760" cy="43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x-none" sz="12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66ED51-E1CC-4141-9F6A-D47E457D1781}" type="slidenum">
              <a:rPr b="0" lang="x-none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dt" idx="9"/>
          </p:nvPr>
        </p:nvSpPr>
        <p:spPr>
          <a:xfrm>
            <a:off x="213840" y="6356520"/>
            <a:ext cx="33652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2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523880" y="1540800"/>
            <a:ext cx="9141480" cy="167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г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и 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ш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њ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е 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б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Х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г 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је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з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г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50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1480" cy="16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Сту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ден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т: 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Ник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ола 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Бел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ако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вић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Ме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нто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р: 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Але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кса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нда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р 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Кар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те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</a:rPr>
              <a:t>љ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2529720" y="1600200"/>
            <a:ext cx="7132320" cy="36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д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љ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х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к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838080" y="1861560"/>
            <a:ext cx="10132560" cy="38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Базира се на 3 једноставне чињенице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Смена фаза систематичних и насумичних промена околина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Кораци алгоритма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Дефинисање почетног решења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Размрдавање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Поправљање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Померање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Заустављање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529720" y="1234440"/>
            <a:ext cx="7132320" cy="438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88000"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го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ге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с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њ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Х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ф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у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838080" y="1717560"/>
            <a:ext cx="10132560" cy="408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720"/>
              </a:spcBef>
              <a:buNone/>
            </a:pP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Кораци алгоритма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Препознавање заједничких јединица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Скраћивање модела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Генерисање бинарних варијација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Формирање клауза и генерисање формуле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Резолуција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/>
          </p:nvPr>
        </p:nvSpPr>
        <p:spPr>
          <a:xfrm>
            <a:off x="685800" y="1143000"/>
            <a:ext cx="10971000" cy="408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spcBef>
                <a:spcPts val="437"/>
              </a:spcBef>
              <a:buNone/>
            </a:pP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Пример – М‘ = {(0, 0, 0, 1), (0, 1, 0, 1), (1, 0, 1, 1)}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Заједничка јединица – позиција 3 – клауза x4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Скраћени модели – 000, 010 и 101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Варијација 001 – клауза x1</a:t>
            </a:r>
            <a:r>
              <a:rPr b="0" lang="sr-RS" sz="26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x2</a:t>
            </a:r>
            <a:r>
              <a:rPr b="0" lang="sr-RS" sz="26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26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x3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Формула</a:t>
            </a:r>
            <a:r>
              <a:rPr b="0" lang="sr-RS" sz="2000" spc="-1" strike="noStrike">
                <a:solidFill>
                  <a:srgbClr val="000000"/>
                </a:solidFill>
                <a:latin typeface="Calibri"/>
                <a:ea typeface="Noto Sans CJK SC"/>
              </a:rPr>
              <a:t> – 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(x1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x2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x3)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∧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(x1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x2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x3)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∧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(</a:t>
            </a:r>
            <a:r>
              <a:rPr b="0" lang="sr-RS" sz="15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x1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x2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x3)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∧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(</a:t>
            </a:r>
            <a:r>
              <a:rPr b="0" lang="sr-RS" sz="15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x1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x2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x3)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∧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(</a:t>
            </a:r>
            <a:r>
              <a:rPr b="0" lang="sr-RS" sz="15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x1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x2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15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x3)</a:t>
            </a:r>
            <a:r>
              <a:rPr b="0" lang="sr-RS" sz="1500" spc="-1" strike="noStrike">
                <a:solidFill>
                  <a:srgbClr val="000000"/>
                </a:solidFill>
                <a:latin typeface="C059"/>
                <a:ea typeface="C059"/>
              </a:rPr>
              <a:t>∧</a:t>
            </a:r>
            <a:r>
              <a:rPr b="0" lang="sr-RS" sz="1500" spc="-1" strike="noStrike">
                <a:solidFill>
                  <a:srgbClr val="000000"/>
                </a:solidFill>
                <a:latin typeface="Calibri"/>
                <a:ea typeface="Noto Sans CJK SC"/>
              </a:rPr>
              <a:t>x4</a:t>
            </a:r>
            <a:endParaRPr b="0" lang="en-US" sz="15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latin typeface="Arial"/>
                <a:ea typeface="Noto Sans CJK SC"/>
              </a:rPr>
              <a:t>Хорнова формула – 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(x1</a:t>
            </a:r>
            <a:r>
              <a:rPr b="0" lang="sr-RS" sz="24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24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x3)</a:t>
            </a:r>
            <a:r>
              <a:rPr b="0" lang="sr-RS" sz="2400" spc="-1" strike="noStrike">
                <a:solidFill>
                  <a:srgbClr val="000000"/>
                </a:solidFill>
                <a:latin typeface="C059"/>
                <a:ea typeface="C059"/>
              </a:rPr>
              <a:t>∧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(</a:t>
            </a:r>
            <a:r>
              <a:rPr b="0" lang="sr-RS" sz="24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x1</a:t>
            </a:r>
            <a:r>
              <a:rPr b="0" lang="sr-RS" sz="24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x3)</a:t>
            </a:r>
            <a:r>
              <a:rPr b="0" lang="sr-RS" sz="2400" spc="-1" strike="noStrike">
                <a:solidFill>
                  <a:srgbClr val="000000"/>
                </a:solidFill>
                <a:latin typeface="C059"/>
                <a:ea typeface="C059"/>
              </a:rPr>
              <a:t>∧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(</a:t>
            </a:r>
            <a:r>
              <a:rPr b="0" lang="sr-RS" sz="24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x1</a:t>
            </a:r>
            <a:r>
              <a:rPr b="0" lang="sr-RS" sz="24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24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x2</a:t>
            </a:r>
            <a:r>
              <a:rPr b="0" lang="sr-RS" sz="2400" spc="-1" strike="noStrike">
                <a:solidFill>
                  <a:srgbClr val="000000"/>
                </a:solidFill>
                <a:latin typeface="C059"/>
                <a:ea typeface="C059"/>
              </a:rPr>
              <a:t>∨</a:t>
            </a:r>
            <a:r>
              <a:rPr b="0" lang="sr-RS" sz="2400" spc="-1" strike="noStrike">
                <a:solidFill>
                  <a:srgbClr val="000000"/>
                </a:solidFill>
                <a:latin typeface="DejaVu Serif"/>
                <a:ea typeface="DejaVu Serif"/>
              </a:rPr>
              <a:t>¬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x3)</a:t>
            </a:r>
            <a:r>
              <a:rPr b="0" lang="sr-RS" sz="2400" spc="-1" strike="noStrike">
                <a:solidFill>
                  <a:srgbClr val="000000"/>
                </a:solidFill>
                <a:latin typeface="C059"/>
                <a:ea typeface="C059"/>
              </a:rPr>
              <a:t>∧</a:t>
            </a:r>
            <a:r>
              <a:rPr b="0" lang="sr-RS" sz="2400" spc="-1" strike="noStrike">
                <a:solidFill>
                  <a:srgbClr val="000000"/>
                </a:solidFill>
                <a:latin typeface="Calibri"/>
                <a:ea typeface="Noto Sans CJK SC"/>
              </a:rPr>
              <a:t>x4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ст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д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њ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х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ге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с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њ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838080" y="2221560"/>
            <a:ext cx="10132560" cy="38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Различите конфигурације модела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Насумичне варијације са понављањем вредности променљивих за задати број променљивих 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 и број модела 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m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Мали и велики тестни скупови (од 5 до 10 променљивих)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2529720" y="1600200"/>
            <a:ext cx="7132320" cy="36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иј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го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838080" y="2005560"/>
            <a:ext cx="10132560" cy="38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Python – Jupyter notebook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Груба сила – испробавање свих  могућих решења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(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combinations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из 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itertools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библиотеке)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Похлепна претрага – гради решење корак по корак,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користи 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choice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из 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random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 библиотеке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Метода променљивих околина – користи функције 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shaking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 и 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local_search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, параметри 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max_iterations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и </a:t>
            </a:r>
            <a:r>
              <a:rPr b="0" i="1" lang="sr-RS" sz="2600" spc="-1" strike="noStrike">
                <a:solidFill>
                  <a:srgbClr val="000000"/>
                </a:solidFill>
                <a:latin typeface="Calibri"/>
              </a:rPr>
              <a:t>k_max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92040" y="936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у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иј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го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035000" y="2057400"/>
            <a:ext cx="9450720" cy="319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143000" y="1143000"/>
            <a:ext cx="3655800" cy="228420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1143000" y="3657600"/>
            <a:ext cx="3655800" cy="228420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6903720" y="1143000"/>
            <a:ext cx="3655800" cy="228420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4"/>
          <a:stretch/>
        </p:blipFill>
        <p:spPr>
          <a:xfrm>
            <a:off x="6903720" y="3657600"/>
            <a:ext cx="3655800" cy="22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92040" y="950040"/>
            <a:ext cx="10959480" cy="73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Д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ф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иј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б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92040" y="2041560"/>
            <a:ext cx="10959480" cy="434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НП-тежак проблем оптимизације из домена логике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Литерал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Клауза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Хорнова клауза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Конјуктивна нормална форма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Хорнова формула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"/>
          <p:cNvGraphicFramePr/>
          <p:nvPr/>
        </p:nvGraphicFramePr>
        <p:xfrm>
          <a:off x="1493280" y="1096200"/>
          <a:ext cx="9081360" cy="4828320"/>
        </p:xfrm>
        <a:graphic>
          <a:graphicData uri="http://schemas.openxmlformats.org/drawingml/2006/table">
            <a:tbl>
              <a:tblPr/>
              <a:tblGrid>
                <a:gridCol w="824760"/>
                <a:gridCol w="824760"/>
                <a:gridCol w="824760"/>
                <a:gridCol w="824760"/>
                <a:gridCol w="824760"/>
                <a:gridCol w="824760"/>
                <a:gridCol w="824760"/>
                <a:gridCol w="824760"/>
                <a:gridCol w="824760"/>
                <a:gridCol w="824760"/>
                <a:gridCol w="834120"/>
              </a:tblGrid>
              <a:tr h="264600"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M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|M|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Pohlepna pretraga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Metoda promenljivih okolina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60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T</a:t>
                      </a:r>
                      <a:r>
                        <a:rPr b="1" lang="en-US" sz="1100" spc="-1" strike="noStrike" baseline="-8000">
                          <a:latin typeface="Arial"/>
                        </a:rPr>
                        <a:t>avg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T</a:t>
                      </a:r>
                      <a:r>
                        <a:rPr b="1" lang="en-US" sz="1100" spc="-1" strike="noStrike" baseline="-8000">
                          <a:latin typeface="Arial"/>
                        </a:rPr>
                        <a:t>tot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V</a:t>
                      </a:r>
                      <a:r>
                        <a:rPr b="1" lang="en-US" sz="1100" spc="-1" strike="noStrike" baseline="-8000">
                          <a:latin typeface="Arial"/>
                        </a:rPr>
                        <a:t>avg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V</a:t>
                      </a:r>
                      <a:r>
                        <a:rPr b="1" lang="en-US" sz="1100" spc="-1" strike="noStrike" baseline="-8000">
                          <a:latin typeface="Arial"/>
                        </a:rPr>
                        <a:t>tot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T</a:t>
                      </a:r>
                      <a:r>
                        <a:rPr b="1" lang="en-US" sz="1100" spc="-1" strike="noStrike" baseline="-8000">
                          <a:latin typeface="Arial"/>
                        </a:rPr>
                        <a:t>avg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T</a:t>
                      </a:r>
                      <a:r>
                        <a:rPr b="1" lang="en-US" sz="1100" spc="-1" strike="noStrike" baseline="-8000">
                          <a:latin typeface="Arial"/>
                        </a:rPr>
                        <a:t>tot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V</a:t>
                      </a:r>
                      <a:r>
                        <a:rPr b="1" lang="en-US" sz="1100" spc="-1" strike="noStrike" baseline="-8000">
                          <a:latin typeface="Arial"/>
                        </a:rPr>
                        <a:t>avg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100" spc="-1" strike="noStrike">
                          <a:latin typeface="Arial"/>
                        </a:rPr>
                        <a:t>V</a:t>
                      </a:r>
                      <a:r>
                        <a:rPr b="1" lang="en-US" sz="1100" spc="-1" strike="noStrike" baseline="-8000">
                          <a:latin typeface="Arial"/>
                        </a:rPr>
                        <a:t>tot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5.85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0.143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6.60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0.031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16.75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0.046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0.920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17.55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30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8.25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0.431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9.35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0.056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19.80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0.146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2.914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21.3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60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11.40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0.128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2.566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16.75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0.166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25.55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34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0.833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16.665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31.40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5.40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0.043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0.861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8.75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0.044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11.85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0.218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4.351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13.30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0.896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39.20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4.646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92.920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41.95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0.016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5.50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0.049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0.974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6.25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11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150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13.20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0.535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10.703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17.90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0.030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0.600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28.40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35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5.008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100.158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33.60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13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0.024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6.10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0.134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2.672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8.75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836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0.116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12.20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0.684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13.673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14.00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624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Скуп 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300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0.008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0.158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13.20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1.409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28.189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17.80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147"/>
                        </a:spcBef>
                        <a:buNone/>
                      </a:pPr>
                      <a:r>
                        <a:rPr b="0" lang="en-US" sz="1100" spc="-1" strike="noStrike">
                          <a:latin typeface="Arial"/>
                        </a:rPr>
                        <a:t>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90000" marR="90000">
                    <a:lnL w="10800">
                      <a:solidFill>
                        <a:srgbClr val="000000"/>
                      </a:solidFill>
                    </a:lnL>
                    <a:lnR w="10800">
                      <a:solidFill>
                        <a:srgbClr val="000000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92040" y="950040"/>
            <a:ext cx="10959480" cy="73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Д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ф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иј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б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92040" y="2077560"/>
            <a:ext cx="10808640" cy="434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Модел – скуп истинитосних валуација логичких променљивих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Хорново језгро – подскуп М’ скупа М за који постоји Хорнова формула таква да је М’ скуп свих њених модела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Функција циља – кардиналност Хорновог језгра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Максимално Хорново језгро није јединствено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92040" y="950040"/>
            <a:ext cx="10959480" cy="73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Д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ф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ц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иј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б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-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92040" y="2041560"/>
            <a:ext cx="10808640" cy="434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15000"/>
              </a:lnSpc>
              <a:spcBef>
                <a:spcPts val="1568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М = {(0, 0, 0, 1), (0, 1, 0, 1), (1, 0, 1, 1), (0, 1, 1, 1)} – скуп модела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568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(1, 0, 1, 1) ∧ (0, 1, 1, 1) = (0, 0, 1, 1) </a:t>
            </a:r>
            <a:r>
              <a:rPr b="0" lang="sr-RS" sz="2600" spc="-1" strike="noStrike">
                <a:solidFill>
                  <a:srgbClr val="000000"/>
                </a:solidFill>
                <a:latin typeface="DejaVu Sans"/>
                <a:ea typeface="DejaVu Sans"/>
              </a:rPr>
              <a:t>∉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M’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568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М’ = {(0, 0, 0, 1), (0, 1, 0, 1), (1, 0, 1, 1)} – Хорново језгро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568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Формула = (¬x</a:t>
            </a:r>
            <a:r>
              <a:rPr b="0" lang="sr-RS" sz="2600" spc="-1" strike="noStrike" baseline="-8000">
                <a:solidFill>
                  <a:srgbClr val="000000"/>
                </a:solidFill>
                <a:latin typeface="Calibri"/>
                <a:ea typeface="Noto Sans CJK SC"/>
              </a:rPr>
              <a:t>1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 ∨ ¬x</a:t>
            </a:r>
            <a:r>
              <a:rPr b="0" lang="sr-RS" sz="2600" spc="-1" strike="noStrike" baseline="-8000">
                <a:solidFill>
                  <a:srgbClr val="000000"/>
                </a:solidFill>
                <a:latin typeface="Calibri"/>
                <a:ea typeface="Noto Sans CJK SC"/>
              </a:rPr>
              <a:t>2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 ∨ ¬x</a:t>
            </a:r>
            <a:r>
              <a:rPr b="0" lang="sr-RS" sz="2600" spc="-1" strike="noStrike" baseline="-8000">
                <a:solidFill>
                  <a:srgbClr val="000000"/>
                </a:solidFill>
                <a:latin typeface="Calibri"/>
                <a:ea typeface="Noto Sans CJK SC"/>
              </a:rPr>
              <a:t>3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 ) ∧ x</a:t>
            </a:r>
            <a:r>
              <a:rPr b="0" lang="sr-RS" sz="2600" spc="-1" strike="noStrike" baseline="-8000">
                <a:solidFill>
                  <a:srgbClr val="000000"/>
                </a:solidFill>
                <a:latin typeface="Calibri"/>
                <a:ea typeface="Noto Sans CJK SC"/>
              </a:rPr>
              <a:t>4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 ∧ (x</a:t>
            </a:r>
            <a:r>
              <a:rPr b="0" lang="sr-RS" sz="2600" spc="-1" strike="noStrike" baseline="-8000">
                <a:solidFill>
                  <a:srgbClr val="000000"/>
                </a:solidFill>
                <a:latin typeface="Calibri"/>
                <a:ea typeface="Noto Sans CJK SC"/>
              </a:rPr>
              <a:t>1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 ∨ ¬x</a:t>
            </a:r>
            <a:r>
              <a:rPr b="0" lang="sr-RS" sz="2600" spc="-1" strike="noStrike" baseline="-8000">
                <a:solidFill>
                  <a:srgbClr val="000000"/>
                </a:solidFill>
                <a:latin typeface="Calibri"/>
                <a:ea typeface="Noto Sans CJK SC"/>
              </a:rPr>
              <a:t>3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) ∧ (x</a:t>
            </a:r>
            <a:r>
              <a:rPr b="0" lang="sr-RS" sz="2600" spc="-1" strike="noStrike" baseline="-8000">
                <a:solidFill>
                  <a:srgbClr val="000000"/>
                </a:solidFill>
                <a:latin typeface="Calibri"/>
                <a:ea typeface="Noto Sans CJK SC"/>
              </a:rPr>
              <a:t>3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 ∨ ¬x</a:t>
            </a:r>
            <a:r>
              <a:rPr b="0" lang="sr-RS" sz="2600" spc="-1" strike="noStrike" baseline="-8000">
                <a:solidFill>
                  <a:srgbClr val="000000"/>
                </a:solidFill>
                <a:latin typeface="Calibri"/>
                <a:ea typeface="Noto Sans CJK SC"/>
              </a:rPr>
              <a:t>1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Noto Sans CJK SC"/>
              </a:rPr>
              <a:t>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ег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д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д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с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д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ш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њ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х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ст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ж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њ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802080" y="2113560"/>
            <a:ext cx="10132560" cy="38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Хорнова формула – Алфред Хорн (1951. год.)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Највећа доња граница – Селман и Кнауц (1991. год)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Хорново језгро – Кавадијас, Пападимитру и  Сидери (1993. год.)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Примена – логика, вештачка интелигенција и аутоматско закључивање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го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за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ш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њ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б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730080" y="2113560"/>
            <a:ext cx="10132560" cy="38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Алгоритам проналаска Хорновог језгра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Алгоритам похлепне претаге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Метода променљивих околина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Алгоритам генерисања Хорнове формуле на основу скупа модела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Тест подаци и њихово генерисање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1000"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го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с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к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Х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в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ог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је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зг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1969560"/>
            <a:ext cx="10132560" cy="38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15000"/>
              </a:lnSpc>
              <a:spcBef>
                <a:spcPts val="128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Теорија – подксуп скупа модела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28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Битовско уређење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28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Хорнова теорија М – затворење за операцију битовске конјункције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287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М’ Хорново језгро </a:t>
            </a:r>
            <a:r>
              <a:rPr b="0" lang="sr-RS" sz="2600" spc="-1" strike="noStrike">
                <a:solidFill>
                  <a:srgbClr val="000000"/>
                </a:solidFill>
                <a:latin typeface="C059"/>
                <a:ea typeface="C059"/>
              </a:rPr>
              <a:t>⇔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C059"/>
              </a:rPr>
              <a:t> М’</a:t>
            </a:r>
            <a:r>
              <a:rPr b="0" lang="sr-RS" sz="2600" spc="-1" strike="noStrike">
                <a:solidFill>
                  <a:srgbClr val="000000"/>
                </a:solidFill>
                <a:latin typeface="C059"/>
                <a:ea typeface="C059"/>
              </a:rPr>
              <a:t>⊆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C059"/>
              </a:rPr>
              <a:t>М </a:t>
            </a:r>
            <a:r>
              <a:rPr b="0" lang="sr-RS" sz="2600" spc="-1" strike="noStrike">
                <a:solidFill>
                  <a:srgbClr val="000000"/>
                </a:solidFill>
                <a:latin typeface="C059"/>
                <a:ea typeface="C059"/>
              </a:rPr>
              <a:t>∧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C059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FreeSerif"/>
                <a:ea typeface="FreeSerif"/>
              </a:rPr>
              <a:t>∄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FreeSerif"/>
              </a:rPr>
              <a:t>M’’ (M’</a:t>
            </a:r>
            <a:r>
              <a:rPr b="0" lang="sr-RS" sz="2600" spc="-1" strike="noStrike">
                <a:solidFill>
                  <a:srgbClr val="000000"/>
                </a:solidFill>
                <a:latin typeface="C059"/>
                <a:ea typeface="C059"/>
              </a:rPr>
              <a:t>⊆M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  <a:ea typeface="FreeSerif"/>
              </a:rPr>
              <a:t>’’</a:t>
            </a:r>
            <a:r>
              <a:rPr b="0" lang="sr-RS" sz="2600" spc="-1" strike="noStrike">
                <a:solidFill>
                  <a:srgbClr val="000000"/>
                </a:solidFill>
                <a:latin typeface="C059"/>
                <a:ea typeface="C059"/>
              </a:rPr>
              <a:t>⊆М)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287"/>
              </a:spcBef>
              <a:spcAft>
                <a:spcPts val="567"/>
              </a:spcAft>
              <a:buNone/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2529720" y="1499760"/>
            <a:ext cx="7132320" cy="38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92040" y="1008000"/>
            <a:ext cx="10959480" cy="68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го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и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м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о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х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л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н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 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п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т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р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аг</a:t>
            </a:r>
            <a:r>
              <a:rPr b="0" lang="sr-RS" sz="4400" spc="-1" strike="noStrike">
                <a:solidFill>
                  <a:srgbClr val="000000"/>
                </a:solidFill>
                <a:latin typeface="Calibri Light"/>
              </a:rPr>
              <a:t>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838080" y="1933560"/>
            <a:ext cx="10132560" cy="38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Бира тренутно најбољи избор, без разматрања будућих последица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Предности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Брзина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Једноставна имплементација</a:t>
            </a:r>
            <a:endParaRPr b="0" lang="en-US" sz="2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Недостаци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Може се заглавити у локалном оптимуму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sr-RS" sz="2600" spc="-1" strike="noStrike">
                <a:solidFill>
                  <a:srgbClr val="000000"/>
                </a:solidFill>
                <a:latin typeface="Calibri"/>
              </a:rPr>
              <a:t>Није гарантовано глобално оптимално решење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2020-06-23T11:51:33Z</dcterms:created>
  <dc:creator>Dragana Ilic</dc:creator>
  <dc:description/>
  <dc:language>en-US</dc:language>
  <cp:lastModifiedBy/>
  <dcterms:modified xsi:type="dcterms:W3CDTF">2024-09-21T12:33:17Z</dcterms:modified>
  <cp:revision>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r8>3</vt:r8>
  </property>
</Properties>
</file>